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6F08DF2-0C7F-473A-8E5D-01C2558694AF}">
  <a:tblStyle styleId="{46F08DF2-0C7F-473A-8E5D-01C2558694A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85F3C07-CC8E-44EC-B236-DCE430D424D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slideMaster" Target="slideMasters/slideMaster2.xml"/><Relationship Id="rId18"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15851f98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15851f98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515851f987_0_11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515851f987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What is the Context? - Wartime Governance</a:t>
            </a:r>
            <a:endParaRPr sz="1900">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3" name="Google Shape;103;p25"/>
          <p:cNvGraphicFramePr/>
          <p:nvPr/>
        </p:nvGraphicFramePr>
        <p:xfrm>
          <a:off x="329988" y="1737238"/>
          <a:ext cx="3000000" cy="3000000"/>
        </p:xfrm>
        <a:graphic>
          <a:graphicData uri="http://schemas.openxmlformats.org/drawingml/2006/table">
            <a:tbl>
              <a:tblPr>
                <a:noFill/>
                <a:tableStyleId>{46F08DF2-0C7F-473A-8E5D-01C2558694AF}</a:tableStyleId>
              </a:tblPr>
              <a:tblGrid>
                <a:gridCol w="5203775"/>
                <a:gridCol w="1908625"/>
              </a:tblGrid>
              <a:tr h="63813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Continental Congress brought together representatives from the 13 American colonies with the goal of coordinating resistance against the British. These delegates came from a range of backgrounds—lawyers, merchants, planters—and, while their views sometimes differed, they united around the idea of defending colonial rights.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After declaring independence in July 1776, the Congress’s primary mission was to act as the government for the newly formed states, overseeing diplomacy, military efforts, and internal communication.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Their larger goal was to establish a new political identity separate from Britain while keeping the colonies united enough to win the war.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Immediately, the Congress faced a long list of urgent tasks. They had to organize and supply a Continental army. Congress also needed to establish alliances abroad. At home, they had to encourage unity among states with very different interests and manage the logistics of running a war without a fully established government structure.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These responsibilities were overwhelming, and there were no clear models for how to proceed in creating a new national system from scratch.</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One of the most serious challenges was managing the war effort without reliable funding. Congress could request money from the states but had no authority to tax citizens directly, making it extremely difficult to pay soldiers or provide them with the food, weapons, and uniforms they needed. General Washington’s army often suffered from a lack of provisions, and soldiers’ hardships reflected the broader struggles of trying to fight a war without strong central support. </a:t>
                      </a:r>
                      <a:r>
                        <a:rPr b="1" lang="en" sz="1100">
                          <a:solidFill>
                            <a:schemeClr val="dk1"/>
                          </a:solidFill>
                          <a:latin typeface="Inter"/>
                          <a:ea typeface="Inter"/>
                          <a:cs typeface="Inter"/>
                          <a:sym typeface="Inter"/>
                        </a:rPr>
                        <a:t>(D)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As the war continued, it became clear that the loose alliance among the states made governing even more difficult. Delegates rotated in and out frequently, creating instability in leadership and decision-making. Without a strong national government, Congress had limited power to enforce cooperation or to act swiftly during military or political crises. These problems revealed the weaknesses of a purely confederated system, setting the stage for debates after the war about how much authority the national government should have under a new framework.</a:t>
                      </a:r>
                      <a:endParaRPr sz="11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was the goal of the Continental Congress?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What was the Congress’s main job after declaring independence?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tasks did the Congress need to handle?</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was it hard for Congress to support the army?</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was the loose alliance created problematic?</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04" name="Google Shape;104;p25"/>
          <p:cNvSpPr txBox="1"/>
          <p:nvPr/>
        </p:nvSpPr>
        <p:spPr>
          <a:xfrm>
            <a:off x="1878100" y="916261"/>
            <a:ext cx="5439000" cy="8502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Contextualization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Thinking historically means interpreting historical events, developments, or processes in light of the surrounding historical context. </a:t>
            </a:r>
            <a:endParaRPr sz="1100">
              <a:latin typeface="Inter"/>
              <a:ea typeface="Inter"/>
              <a:cs typeface="Inter"/>
              <a:sym typeface="Inter"/>
            </a:endParaRPr>
          </a:p>
        </p:txBody>
      </p:sp>
      <p:pic>
        <p:nvPicPr>
          <p:cNvPr id="105" name="Google Shape;105;p25" title="Context@2x transparent.png"/>
          <p:cNvPicPr preferRelativeResize="0"/>
          <p:nvPr/>
        </p:nvPicPr>
        <p:blipFill rotWithShape="1">
          <a:blip r:embed="rId4">
            <a:alphaModFix/>
          </a:blip>
          <a:srcRect b="0" l="0" r="0" t="0"/>
          <a:stretch/>
        </p:blipFill>
        <p:spPr>
          <a:xfrm>
            <a:off x="812725" y="916261"/>
            <a:ext cx="850200" cy="850200"/>
          </a:xfrm>
          <a:prstGeom prst="rect">
            <a:avLst/>
          </a:prstGeom>
          <a:noFill/>
          <a:ln>
            <a:noFill/>
          </a:ln>
        </p:spPr>
      </p:pic>
      <p:sp>
        <p:nvSpPr>
          <p:cNvPr id="106" name="Google Shape;106;p25"/>
          <p:cNvSpPr txBox="1"/>
          <p:nvPr/>
        </p:nvSpPr>
        <p:spPr>
          <a:xfrm>
            <a:off x="453750" y="8279113"/>
            <a:ext cx="6864900" cy="1069200"/>
          </a:xfrm>
          <a:prstGeom prst="rect">
            <a:avLst/>
          </a:prstGeom>
          <a:no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From Fragmented Government to Unified Nation Prediction: </a:t>
            </a:r>
            <a:endParaRPr sz="1200">
              <a:solidFill>
                <a:schemeClr val="dk1"/>
              </a:solidFill>
              <a:latin typeface="Inter"/>
              <a:ea typeface="Inter"/>
              <a:cs typeface="Inter"/>
              <a:sym typeface="Inter"/>
            </a:endParaRPr>
          </a:p>
        </p:txBody>
      </p:sp>
      <p:sp>
        <p:nvSpPr>
          <p:cNvPr id="107" name="Google Shape;107;p25"/>
          <p:cNvSpPr txBox="1"/>
          <p:nvPr/>
        </p:nvSpPr>
        <p:spPr>
          <a:xfrm>
            <a:off x="338625" y="547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26"/>
          <p:cNvSpPr txBox="1"/>
          <p:nvPr/>
        </p:nvSpPr>
        <p:spPr>
          <a:xfrm>
            <a:off x="0" y="0"/>
            <a:ext cx="7772400" cy="1089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5: First Governments and the Constitution (1777-1791)</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1</a:t>
            </a:r>
            <a:endParaRPr sz="1500">
              <a:solidFill>
                <a:srgbClr val="000000"/>
              </a:solidFill>
              <a:latin typeface="Plus Jakarta Sans Medium"/>
              <a:ea typeface="Plus Jakarta Sans Medium"/>
              <a:cs typeface="Plus Jakarta Sans Medium"/>
              <a:sym typeface="Plus Jakarta Sans Medium"/>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26"/>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117" name="Google Shape;117;p26"/>
          <p:cNvSpPr txBox="1"/>
          <p:nvPr/>
        </p:nvSpPr>
        <p:spPr>
          <a:xfrm>
            <a:off x="656996" y="2835595"/>
            <a:ext cx="6458400" cy="7749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chemeClr val="dk1"/>
              </a:buClr>
              <a:buSzPts val="1000"/>
              <a:buFont typeface="Arial"/>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Develop one question about wartime governance (and the What is the Context? reading) for each Depth of Knowledge (DOK) level. Your DOK 3 and 4 questions can be prediction questions related to the creation of the Articles of Confederation.</a:t>
            </a:r>
            <a:endParaRPr sz="1300">
              <a:solidFill>
                <a:srgbClr val="000000"/>
              </a:solidFill>
              <a:latin typeface="Halant"/>
              <a:ea typeface="Halant"/>
              <a:cs typeface="Halant"/>
              <a:sym typeface="Halant"/>
            </a:endParaRPr>
          </a:p>
        </p:txBody>
      </p:sp>
      <p:sp>
        <p:nvSpPr>
          <p:cNvPr id="118" name="Google Shape;118;p26"/>
          <p:cNvSpPr txBox="1"/>
          <p:nvPr/>
        </p:nvSpPr>
        <p:spPr>
          <a:xfrm>
            <a:off x="687650" y="7218623"/>
            <a:ext cx="6397200" cy="2096100"/>
          </a:xfrm>
          <a:prstGeom prst="rect">
            <a:avLst/>
          </a:prstGeom>
          <a:noFill/>
          <a:ln cap="flat" cmpd="sng" w="9525">
            <a:solidFill>
              <a:srgbClr val="B7B7B7"/>
            </a:solidFill>
            <a:prstDash val="solid"/>
            <a:round/>
            <a:headEnd len="sm" w="sm" type="none"/>
            <a:tailEnd len="sm" w="sm" type="none"/>
          </a:ln>
        </p:spPr>
        <p:txBody>
          <a:bodyPr anchorCtr="0" anchor="t" bIns="109750" lIns="109750" spcFirstLastPara="1" rIns="109750" wrap="square" tIns="109750">
            <a:noAutofit/>
          </a:bodyPr>
          <a:lstStyle/>
          <a:p>
            <a:pPr indent="0" lvl="0" marL="0" rtl="0" algn="l">
              <a:spcBef>
                <a:spcPts val="0"/>
              </a:spcBef>
              <a:spcAft>
                <a:spcPts val="0"/>
              </a:spcAft>
              <a:buClr>
                <a:srgbClr val="000000"/>
              </a:buClr>
              <a:buSzPts val="1000"/>
              <a:buFont typeface="Arial"/>
              <a:buNone/>
            </a:pPr>
            <a:r>
              <a:rPr lang="en" sz="1200">
                <a:solidFill>
                  <a:srgbClr val="000000"/>
                </a:solidFill>
                <a:latin typeface="Inter"/>
                <a:ea typeface="Inter"/>
                <a:cs typeface="Inter"/>
                <a:sym typeface="Inter"/>
              </a:rPr>
              <a:t>Switch</a:t>
            </a:r>
            <a:r>
              <a:rPr lang="en" sz="1200">
                <a:latin typeface="Inter"/>
                <a:ea typeface="Inter"/>
                <a:cs typeface="Inter"/>
                <a:sym typeface="Inter"/>
              </a:rPr>
              <a:t> </a:t>
            </a:r>
            <a:r>
              <a:rPr lang="en" sz="1200">
                <a:solidFill>
                  <a:srgbClr val="000000"/>
                </a:solidFill>
                <a:latin typeface="Inter"/>
                <a:ea typeface="Inter"/>
                <a:cs typeface="Inter"/>
                <a:sym typeface="Inter"/>
              </a:rPr>
              <a:t>DOK questions with a partner. Answer their DOK 3 question using CER.</a:t>
            </a:r>
            <a:endParaRPr i="1" sz="1200">
              <a:solidFill>
                <a:srgbClr val="000000"/>
              </a:solidFill>
              <a:latin typeface="Inter"/>
              <a:ea typeface="Inter"/>
              <a:cs typeface="Inter"/>
              <a:sym typeface="Inter"/>
            </a:endParaRPr>
          </a:p>
        </p:txBody>
      </p:sp>
      <p:sp>
        <p:nvSpPr>
          <p:cNvPr id="119" name="Google Shape;119;p26"/>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graphicFrame>
        <p:nvGraphicFramePr>
          <p:cNvPr id="120" name="Google Shape;120;p26"/>
          <p:cNvGraphicFramePr/>
          <p:nvPr/>
        </p:nvGraphicFramePr>
        <p:xfrm>
          <a:off x="657000" y="3610475"/>
          <a:ext cx="3000000" cy="3000000"/>
        </p:xfrm>
        <a:graphic>
          <a:graphicData uri="http://schemas.openxmlformats.org/drawingml/2006/table">
            <a:tbl>
              <a:tblPr>
                <a:noFill/>
                <a:tableStyleId>{485F3C07-CC8E-44EC-B236-DCE430D424DA}</a:tableStyleId>
              </a:tblPr>
              <a:tblGrid>
                <a:gridCol w="3198650"/>
                <a:gridCol w="3198650"/>
              </a:tblGrid>
              <a:tr h="1710625">
                <a:tc>
                  <a:txBody>
                    <a:bodyPr/>
                    <a:lstStyle/>
                    <a:p>
                      <a:pPr indent="0" lvl="0" marL="0" rtl="0" algn="ctr">
                        <a:spcBef>
                          <a:spcPts val="0"/>
                        </a:spcBef>
                        <a:spcAft>
                          <a:spcPts val="0"/>
                        </a:spcAft>
                        <a:buNone/>
                      </a:pPr>
                      <a:r>
                        <a:rPr b="1" lang="en" sz="1900">
                          <a:latin typeface="Inter"/>
                          <a:ea typeface="Inter"/>
                          <a:cs typeface="Inter"/>
                          <a:sym typeface="Inter"/>
                        </a:rPr>
                        <a:t>DOK 1</a:t>
                      </a:r>
                      <a:endParaRPr b="1"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Explicit to the Text</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b="1" lang="en" sz="1900">
                          <a:latin typeface="Inter"/>
                          <a:ea typeface="Inter"/>
                          <a:cs typeface="Inter"/>
                          <a:sym typeface="Inter"/>
                        </a:rPr>
                        <a:t>DOK 2</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Implicit to the Text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r>
              <a:tr h="1710625">
                <a:tc>
                  <a:txBody>
                    <a:bodyPr/>
                    <a:lstStyle/>
                    <a:p>
                      <a:pPr indent="0" lvl="0" marL="0" rtl="0" algn="ctr">
                        <a:spcBef>
                          <a:spcPts val="0"/>
                        </a:spcBef>
                        <a:spcAft>
                          <a:spcPts val="0"/>
                        </a:spcAft>
                        <a:buNone/>
                      </a:pPr>
                      <a:r>
                        <a:rPr b="1" lang="en" sz="1900">
                          <a:latin typeface="Inter"/>
                          <a:ea typeface="Inter"/>
                          <a:cs typeface="Inter"/>
                          <a:sym typeface="Inter"/>
                        </a:rPr>
                        <a:t>DOK 3</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Abstract and related to the Text</a:t>
                      </a:r>
                      <a:endParaRPr sz="1300">
                        <a:latin typeface="Inter"/>
                        <a:ea typeface="Inter"/>
                        <a:cs typeface="Inter"/>
                        <a:sym typeface="Inter"/>
                      </a:endParaRPr>
                    </a:p>
                    <a:p>
                      <a:pPr indent="0" lvl="0" marL="0" rtl="0" algn="l">
                        <a:spcBef>
                          <a:spcPts val="0"/>
                        </a:spcBef>
                        <a:spcAft>
                          <a:spcPts val="0"/>
                        </a:spcAft>
                        <a:buNone/>
                      </a:pPr>
                      <a:r>
                        <a:t/>
                      </a:r>
                      <a:endParaRPr i="1" sz="13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None/>
                      </a:pPr>
                      <a:r>
                        <a:rPr b="1" lang="en" sz="1900">
                          <a:latin typeface="Inter"/>
                          <a:ea typeface="Inter"/>
                          <a:cs typeface="Inter"/>
                          <a:sym typeface="Inter"/>
                        </a:rPr>
                        <a:t>DOK 4</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Abstract and not related to the text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b="1" sz="1300">
                        <a:solidFill>
                          <a:srgbClr val="E95C3D"/>
                        </a:solidFill>
                        <a:latin typeface="Inter"/>
                        <a:ea typeface="Inter"/>
                        <a:cs typeface="Inter"/>
                        <a:sym typeface="Inter"/>
                      </a:endParaRPr>
                    </a:p>
                  </a:txBody>
                  <a:tcPr marT="109725" marB="109725" marR="109725" marL="109725">
                    <a:lnL cap="flat" cmpd="sng" w="6350">
                      <a:solidFill>
                        <a:srgbClr val="595959"/>
                      </a:solidFill>
                      <a:prstDash val="solid"/>
                      <a:round/>
                      <a:headEnd len="sm" w="sm" type="none"/>
                      <a:tailEnd len="sm" w="sm" type="none"/>
                    </a:lnL>
                    <a:lnR cap="flat" cmpd="sng" w="6350">
                      <a:solidFill>
                        <a:srgbClr val="595959"/>
                      </a:solidFill>
                      <a:prstDash val="solid"/>
                      <a:round/>
                      <a:headEnd len="sm" w="sm" type="none"/>
                      <a:tailEnd len="sm" w="sm" type="none"/>
                    </a:lnR>
                    <a:lnT cap="flat" cmpd="sng" w="6350">
                      <a:solidFill>
                        <a:srgbClr val="595959"/>
                      </a:solidFill>
                      <a:prstDash val="solid"/>
                      <a:round/>
                      <a:headEnd len="sm" w="sm" type="none"/>
                      <a:tailEnd len="sm" w="sm" type="none"/>
                    </a:lnT>
                    <a:lnB cap="flat" cmpd="sng" w="6350">
                      <a:solidFill>
                        <a:srgbClr val="595959"/>
                      </a:solidFill>
                      <a:prstDash val="solid"/>
                      <a:round/>
                      <a:headEnd len="sm" w="sm" type="none"/>
                      <a:tailEnd len="sm" w="sm" type="none"/>
                    </a:lnB>
                    <a:solidFill>
                      <a:srgbClr val="FFFFFF"/>
                    </a:solidFill>
                  </a:tcPr>
                </a:tc>
              </a:tr>
            </a:tbl>
          </a:graphicData>
        </a:graphic>
      </p:graphicFrame>
      <p:sp>
        <p:nvSpPr>
          <p:cNvPr id="121" name="Google Shape;121;p26"/>
          <p:cNvSpPr txBox="1"/>
          <p:nvPr/>
        </p:nvSpPr>
        <p:spPr>
          <a:xfrm>
            <a:off x="731000" y="1639338"/>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i="1" lang="en" sz="1700">
                <a:solidFill>
                  <a:schemeClr val="dk1"/>
                </a:solidFill>
                <a:latin typeface="Inter"/>
                <a:ea typeface="Inter"/>
                <a:cs typeface="Inter"/>
                <a:sym typeface="Inter"/>
              </a:rPr>
              <a:t>What lessons does the experience of the Continental Congress reveal about the challenges of building a new government?</a:t>
            </a:r>
            <a:endParaRPr i="1" sz="17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